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F0559-A376-4A47-A127-7375C5D0E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4" y="1735513"/>
            <a:ext cx="10058400" cy="1880524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70C0"/>
                </a:solidFill>
                <a:latin typeface="+mn-lt"/>
              </a:rPr>
              <a:t>PRÉSENTATION DE LA MÉTROPOLE</a:t>
            </a:r>
            <a:br>
              <a:rPr lang="fr-FR" sz="5400" b="1" dirty="0">
                <a:solidFill>
                  <a:srgbClr val="0070C0"/>
                </a:solidFill>
                <a:latin typeface="+mn-lt"/>
              </a:rPr>
            </a:br>
            <a:r>
              <a:rPr lang="fr-FR" sz="5400" b="1" dirty="0">
                <a:solidFill>
                  <a:srgbClr val="0070C0"/>
                </a:solidFill>
                <a:latin typeface="+mn-lt"/>
              </a:rPr>
              <a:t> TPM</a:t>
            </a:r>
            <a:endParaRPr lang="fr-FR" sz="5400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911FF-7BA5-4CCE-AF63-465CF23E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69657"/>
            <a:ext cx="100584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RASSEMBLEMENT DE L’AFE PACA DU 05/02/2026 A TOULON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6B3EDC-1E63-411D-B7F6-2527EF44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165221-4BCF-483D-A128-C6141E8A0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0223-7E2C-4EA4-BBA6-C979894B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Travaux de mise en valeur de patrimoine Toulonnais: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620D26-7500-4593-BFCA-68A39F5D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III.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EF3D0-FB6D-41AA-B475-4DD3CB4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254575-DEC2-4784-8A2A-6D211D75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9E0AC0-F3E7-4ECC-B958-DF2CE977A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11" y="2218268"/>
            <a:ext cx="5238042" cy="39285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6049C1-E4FB-47B2-AF35-8056C0DE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70" y="1882558"/>
            <a:ext cx="315595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0223-7E2C-4EA4-BBA6-C979894B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Travaux de mise en valeur de patrimoine Toulonnais: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620D26-7500-4593-BFCA-68A39F5D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III.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EF3D0-FB6D-41AA-B475-4DD3CB4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254575-DEC2-4784-8A2A-6D211D75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F08CA7-4185-4698-A886-E5AA0C14F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84" y="2218266"/>
            <a:ext cx="3066420" cy="40885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73187A-627C-48CF-BF77-D1D2773EE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534" y="2218266"/>
            <a:ext cx="5335749" cy="40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0223-7E2C-4EA4-BBA6-C979894B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Travaux de mise en valeur de patrimoine Toulonnais: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620D26-7500-4593-BFCA-68A39F5D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III.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EF3D0-FB6D-41AA-B475-4DD3CB4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254575-DEC2-4784-8A2A-6D211D75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B9A254-038A-4C1E-9D1D-E9A8501B2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2" y="2203450"/>
            <a:ext cx="5393267" cy="4044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4B416D-EBA7-473D-A7C8-DF34366E7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217072" y="2203450"/>
            <a:ext cx="5393266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0223-7E2C-4EA4-BBA6-C979894B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Télégestion du parc d’éclairage public de Toulon :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Télégestion à l’armoire : 540 éléments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Retour d’information par départ : secteurs au noir, départ (instantané ou J+1)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Pilotage à distance des armoires et des relais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Programmations quotidiennes, annuelles, hebdomadaires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620D26-7500-4593-BFCA-68A39F5D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III.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EF3D0-FB6D-41AA-B475-4DD3CB4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254575-DEC2-4784-8A2A-6D211D75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D169D-A9CC-49D6-B267-DF963C5F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Optimiser le dimensionnement des luminaires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Dépose progressive des mises en valeur des arbres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Atteindre les 68 % du parc EP en LED d'ici 2027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Réflexion pour la mise en  place d’une trame noire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Rétrofit des lanternes de style 4 et 6 faces du centre-ville avec une adaptation de la température de couleur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5A2943A-61F3-4491-82CD-9ED669B7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IV. OBJECTIFS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D10E9B-01C6-48DA-99DB-B7FB9E66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72CFA7D-18F6-4A55-A84E-A88C0DD0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2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86A3B9-55D9-4F21-AA3F-194E1359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425E9A-781C-43DC-9493-7F535796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388DAEC-F417-4B2A-88C7-A86C84F0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MERCI POUR VOTRE ATTENTION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FBC5DD-2767-4881-8D3C-2C2110606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72" y="1865214"/>
            <a:ext cx="8599055" cy="42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99AFA-A284-483E-9424-2A7588F2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F7B26-373A-4447-BBBA-7F8226FD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5127"/>
            <a:ext cx="10058400" cy="37539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I. PRÉSENTATION MÉTROPOLE TPM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II. STRUCTURATION DIRECTION ÉCLAIRAGE PUBLIC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III. PROJETS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IV. OBJECTIFS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C1909A-EEA1-415B-B45B-AE9D9F4D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BC0EE3-7984-40E0-8E0B-3D62C571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1CAA0-B0D7-47DD-B55F-DE8C664E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7511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I. PRÉSENTATION MÉTROPOLE TPM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4E5043-6FB7-4C12-BF09-7F708335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268"/>
            <a:ext cx="10058400" cy="3837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dirty="0">
                <a:solidFill>
                  <a:srgbClr val="0070C0"/>
                </a:solidFill>
              </a:rPr>
              <a:t>Regroupement de 12 communes : 449 782 habitants (40% de la population du Var)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7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D4B49E-B627-463E-AB83-3E2139385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C058C9-4775-4058-ADCE-261950545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822316-254B-48FE-A819-B75EE6F3F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159" y="2428242"/>
            <a:ext cx="4785131" cy="38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9D3A0-9B95-47CB-BF46-77D8FD22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0334"/>
            <a:ext cx="10058400" cy="4423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sz="1700" dirty="0">
                <a:solidFill>
                  <a:srgbClr val="0070C0"/>
                </a:solidFill>
              </a:rPr>
              <a:t>11 antennes métropolitaines autonomes</a:t>
            </a:r>
            <a:br>
              <a:rPr lang="fr-FR" sz="1700" dirty="0">
                <a:solidFill>
                  <a:srgbClr val="0070C0"/>
                </a:solidFill>
              </a:rPr>
            </a:br>
            <a:endParaRPr lang="fr-FR" sz="9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70C0"/>
                </a:solidFill>
              </a:rPr>
              <a:t> Compétences des antennes: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Éclairage public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Voirie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Espaces verts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Propreté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Circulation</a:t>
            </a:r>
          </a:p>
          <a:p>
            <a:pPr marL="0" indent="0">
              <a:buNone/>
            </a:pPr>
            <a:r>
              <a:rPr lang="fr-FR" sz="1700">
                <a:solidFill>
                  <a:srgbClr val="0070C0"/>
                </a:solidFill>
              </a:rPr>
              <a:t> → </a:t>
            </a:r>
            <a:r>
              <a:rPr lang="fr-FR" sz="1700" dirty="0">
                <a:solidFill>
                  <a:srgbClr val="0070C0"/>
                </a:solidFill>
              </a:rPr>
              <a:t>Feux tricolores</a:t>
            </a:r>
            <a:br>
              <a:rPr lang="fr-FR" sz="1700" dirty="0">
                <a:solidFill>
                  <a:srgbClr val="0070C0"/>
                </a:solidFill>
              </a:rPr>
            </a:br>
            <a:endParaRPr lang="fr-FR" sz="9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70C0"/>
                </a:solidFill>
              </a:rPr>
              <a:t> </a:t>
            </a:r>
            <a:r>
              <a:rPr lang="fr-FR" sz="1700" dirty="0">
                <a:solidFill>
                  <a:srgbClr val="0070C0"/>
                </a:solidFill>
              </a:rPr>
              <a:t>Marchés publics métropolitains communs aux 11 antennes (marché de travaux, inventaire, fournitures, …)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24C762A-DC7F-4B5B-A61F-1785F2C5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I. PRÉSENTATION MÉTROPOLE TPM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EE8361-21F7-463D-9108-E0A3179B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BB7B17-BF2B-46CE-8DC1-492EAADD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EA8C2-38C7-400D-BB53-EC972D9F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1607126"/>
            <a:ext cx="10058400" cy="45812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Antenne de Toulon : Direction Éclairage Public</a:t>
            </a:r>
            <a:br>
              <a:rPr lang="fr-FR" sz="2200" dirty="0">
                <a:solidFill>
                  <a:srgbClr val="0070C0"/>
                </a:solidFill>
              </a:rPr>
            </a:br>
            <a:endParaRPr lang="fr-FR" sz="9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Parc éclairage public de Toulon :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24 000 points lumineux (38% en LED)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540 armoires EP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35 armoires mises en valeur (20 sites métropolitains et bâtiments ville) </a:t>
            </a:r>
            <a:br>
              <a:rPr lang="fr-FR" sz="2200" dirty="0">
                <a:solidFill>
                  <a:srgbClr val="0070C0"/>
                </a:solidFill>
              </a:rPr>
            </a:br>
            <a:endParaRPr lang="fr-FR" sz="2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Composition de la Direction : 9 personnes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Direction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Service travaux neufs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Service maintenance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→ Équipe administrative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546F0B9-F486-420A-8DDB-1A10F6E4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99" y="39651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II. STRUCTURATION DIRECTION EP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31107D-2FA7-4312-9CCC-47281C10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2528BF-397E-40CF-97E9-9303F385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7C24E-F41E-4894-8773-7FC61A2E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08" y="1956571"/>
            <a:ext cx="1059709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u="sng" dirty="0">
                <a:solidFill>
                  <a:srgbClr val="0070C0"/>
                </a:solidFill>
              </a:rPr>
              <a:t>Service travaux neufs :</a:t>
            </a:r>
            <a:br>
              <a:rPr lang="fr-FR" dirty="0">
                <a:solidFill>
                  <a:srgbClr val="0070C0"/>
                </a:solidFill>
              </a:rPr>
            </a:br>
            <a:endParaRPr lang="fr-FR" sz="1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dirty="0">
                <a:solidFill>
                  <a:srgbClr val="0070C0"/>
                </a:solidFill>
              </a:rPr>
              <a:t>→ Travaux (Travaux courants, articles 8, mises en valeur) : 2 375 000 € TTC (Métropole + Ville)</a:t>
            </a:r>
          </a:p>
          <a:p>
            <a:pPr marL="0" indent="0">
              <a:buNone/>
            </a:pPr>
            <a:endParaRPr lang="fr-FR" sz="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dirty="0">
                <a:solidFill>
                  <a:srgbClr val="0070C0"/>
                </a:solidFill>
              </a:rPr>
              <a:t>→ Illuminations de fin d’année sous convention ville (fourniture, pose et dépose) : 1 600 000 € TTC</a:t>
            </a:r>
          </a:p>
          <a:p>
            <a:pPr marL="0" indent="0">
              <a:buNone/>
            </a:pPr>
            <a:endParaRPr lang="fr-FR" sz="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dirty="0">
                <a:solidFill>
                  <a:srgbClr val="0070C0"/>
                </a:solidFill>
              </a:rPr>
              <a:t>→ Opérations travaux spécifiques </a:t>
            </a:r>
            <a:r>
              <a:rPr lang="fr-FR" sz="1700">
                <a:solidFill>
                  <a:srgbClr val="0070C0"/>
                </a:solidFill>
              </a:rPr>
              <a:t>(marchés publics dédiés) </a:t>
            </a:r>
            <a:r>
              <a:rPr lang="fr-FR" sz="1700" dirty="0">
                <a:solidFill>
                  <a:srgbClr val="0070C0"/>
                </a:solidFill>
              </a:rPr>
              <a:t>: 1 200 000 € TTC (2025)</a:t>
            </a:r>
          </a:p>
          <a:p>
            <a:pPr marL="0" indent="0">
              <a:buNone/>
            </a:pPr>
            <a:endParaRPr lang="fr-FR" sz="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dirty="0">
                <a:solidFill>
                  <a:srgbClr val="0070C0"/>
                </a:solidFill>
              </a:rPr>
              <a:t>→ </a:t>
            </a:r>
            <a:r>
              <a:rPr lang="fr-FR" sz="1700" dirty="0" err="1">
                <a:solidFill>
                  <a:srgbClr val="0070C0"/>
                </a:solidFill>
              </a:rPr>
              <a:t>Relanternage</a:t>
            </a:r>
            <a:r>
              <a:rPr lang="fr-FR" sz="1700" dirty="0">
                <a:solidFill>
                  <a:srgbClr val="0070C0"/>
                </a:solidFill>
              </a:rPr>
              <a:t> (CEE; budget interne + fonds verts) : 2 000 000 € TTC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8A6A2A-57E0-42B6-8085-AA664B3A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II. STRUCTURATION DIRECTION EP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BCCBF4-040D-4241-9A6A-90287DA5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1CDAC8-2020-4AAF-AC71-5E60C5777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52583B3-DB68-4EF9-8177-9A641285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II. STRUCTURATION DIRECTION EP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FA5381-9785-433E-B84A-3BFEAFCA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CBB219-E718-451A-AD2B-CC965AFD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15442D0-C3D6-434D-93D7-BCEB26FC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57" y="1950290"/>
            <a:ext cx="10597099" cy="45127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700" u="sng" dirty="0">
                <a:solidFill>
                  <a:srgbClr val="0070C0"/>
                </a:solidFill>
              </a:rPr>
              <a:t>Service maintenance :</a:t>
            </a:r>
            <a:br>
              <a:rPr lang="fr-FR" dirty="0">
                <a:solidFill>
                  <a:srgbClr val="0070C0"/>
                </a:solidFill>
              </a:rPr>
            </a:b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Maintenance courante (GMAO SAGA) : 837 000 € TTC (Métropole + ville)</a:t>
            </a:r>
            <a:br>
              <a:rPr lang="fr-FR" sz="1700" dirty="0">
                <a:solidFill>
                  <a:srgbClr val="0070C0"/>
                </a:solidFill>
              </a:rPr>
            </a:br>
            <a:endParaRPr lang="fr-FR" sz="17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Achat fournitures (consommables, luminaires, ….) : 100 000 € TTC (Métropole + ville)</a:t>
            </a:r>
            <a:br>
              <a:rPr lang="fr-FR" sz="1700" dirty="0">
                <a:solidFill>
                  <a:srgbClr val="0070C0"/>
                </a:solidFill>
              </a:rPr>
            </a:br>
            <a:br>
              <a:rPr lang="fr-FR" sz="1700" dirty="0">
                <a:solidFill>
                  <a:srgbClr val="0070C0"/>
                </a:solidFill>
              </a:rPr>
            </a:br>
            <a:br>
              <a:rPr lang="fr-FR" sz="1700" dirty="0">
                <a:solidFill>
                  <a:srgbClr val="0070C0"/>
                </a:solidFill>
              </a:rPr>
            </a:br>
            <a:r>
              <a:rPr lang="fr-FR" sz="1700" dirty="0">
                <a:solidFill>
                  <a:srgbClr val="0070C0"/>
                </a:solidFill>
              </a:rPr>
              <a:t> → Remise aux normes armoires EP : 263 000 € TTC (Invest) + 43 000 € TTC (</a:t>
            </a:r>
            <a:r>
              <a:rPr lang="fr-FR" sz="1700" dirty="0" err="1">
                <a:solidFill>
                  <a:srgbClr val="0070C0"/>
                </a:solidFill>
              </a:rPr>
              <a:t>Fonct</a:t>
            </a:r>
            <a:r>
              <a:rPr lang="fr-FR" sz="1700" dirty="0">
                <a:solidFill>
                  <a:srgbClr val="0070C0"/>
                </a:solidFill>
              </a:rPr>
              <a:t>)</a:t>
            </a:r>
            <a:br>
              <a:rPr lang="fr-FR" sz="1700" dirty="0">
                <a:solidFill>
                  <a:srgbClr val="0070C0"/>
                </a:solidFill>
              </a:rPr>
            </a:br>
            <a:endParaRPr lang="fr-FR" sz="17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Test de résistance mécanique des mâts : 150 000 € TTC</a:t>
            </a:r>
            <a:br>
              <a:rPr lang="fr-FR" sz="1700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endParaRPr lang="fr-FR" sz="17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70C0"/>
                </a:solidFill>
              </a:rPr>
              <a:t> → Energie : 2 474 000 € TTC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0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0223-7E2C-4EA4-BBA6-C979894B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Travaux de </a:t>
            </a:r>
            <a:r>
              <a:rPr lang="fr-FR" dirty="0" err="1">
                <a:solidFill>
                  <a:srgbClr val="0070C0"/>
                </a:solidFill>
              </a:rPr>
              <a:t>relanternage</a:t>
            </a:r>
            <a:r>
              <a:rPr lang="fr-FR" dirty="0">
                <a:solidFill>
                  <a:srgbClr val="0070C0"/>
                </a:solidFill>
              </a:rPr>
              <a:t> 2026: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CEE / Fonds vert : 2 000 000</a:t>
            </a:r>
            <a:r>
              <a:rPr lang="fr-FR" sz="2000" dirty="0">
                <a:solidFill>
                  <a:srgbClr val="0070C0"/>
                </a:solidFill>
              </a:rPr>
              <a:t> € TTC</a:t>
            </a:r>
            <a:br>
              <a:rPr lang="fr-FR" sz="2000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Environ 2 200 points lumineux </a:t>
            </a: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Abaissement du flux lumineux : études photométriques par tronçon type</a:t>
            </a: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Éclairage réglementaire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620D26-7500-4593-BFCA-68A39F5D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III.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EF3D0-FB6D-41AA-B475-4DD3CB4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254575-DEC2-4784-8A2A-6D211D75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0223-7E2C-4EA4-BBA6-C979894B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Travaux de mise en valeur de patrimoine toulonnais :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Investissement 2025 : 660 000</a:t>
            </a:r>
            <a:r>
              <a:rPr lang="fr-FR" sz="2000" dirty="0">
                <a:solidFill>
                  <a:srgbClr val="0070C0"/>
                </a:solidFill>
              </a:rPr>
              <a:t> € TTC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20 sites métropolitain / Ville (coupure à minuit)</a:t>
            </a:r>
            <a:br>
              <a:rPr lang="fr-FR" sz="2000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→ Mise en valeur des rues du centre-ville (projecteurs à </a:t>
            </a:r>
            <a:r>
              <a:rPr lang="fr-FR" dirty="0" err="1">
                <a:solidFill>
                  <a:srgbClr val="0070C0"/>
                </a:solidFill>
              </a:rPr>
              <a:t>gobo</a:t>
            </a:r>
            <a:r>
              <a:rPr lang="fr-FR" dirty="0">
                <a:solidFill>
                  <a:srgbClr val="0070C0"/>
                </a:solidFill>
              </a:rPr>
              <a:t>/cheminement RGBW)</a:t>
            </a: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→ Pilotage à distance pour 20 sites en 2026 </a:t>
            </a:r>
          </a:p>
          <a:p>
            <a:pPr marL="0" indent="0">
              <a:buNone/>
            </a:pP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→ Programmation quotidienne des scénarios (commémorations, octobre rose, autisme, …)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620D26-7500-4593-BFCA-68A39F5D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8" y="39497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III.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EF3D0-FB6D-41AA-B475-4DD3CB4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62" y="84859"/>
            <a:ext cx="1777778" cy="88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254575-DEC2-4784-8A2A-6D211D75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" y="84859"/>
            <a:ext cx="17929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244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1065</TotalTime>
  <Words>690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Rétrospective</vt:lpstr>
      <vt:lpstr>PRÉSENTATION DE LA MÉTROPOLE  TPM</vt:lpstr>
      <vt:lpstr>SOMMAIRE</vt:lpstr>
      <vt:lpstr>I. PRÉSENTATION MÉTROPOLE TPM</vt:lpstr>
      <vt:lpstr>I. PRÉSENTATION MÉTROPOLE TPM</vt:lpstr>
      <vt:lpstr>II. STRUCTURATION DIRECTION EP</vt:lpstr>
      <vt:lpstr>II. STRUCTURATION DIRECTION EP</vt:lpstr>
      <vt:lpstr>II. STRUCTURATION DIRECTION EP</vt:lpstr>
      <vt:lpstr>III. PROJETS</vt:lpstr>
      <vt:lpstr>III. PROJETS</vt:lpstr>
      <vt:lpstr>III. PROJETS</vt:lpstr>
      <vt:lpstr>III. PROJETS</vt:lpstr>
      <vt:lpstr>III. PROJETS</vt:lpstr>
      <vt:lpstr>III. PROJETS</vt:lpstr>
      <vt:lpstr>IV. OBJECTIFS</vt:lpstr>
      <vt:lpstr>MERCI POUR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MÉTROPOLE  TPM</dc:title>
  <dc:creator>DECK JULIEN</dc:creator>
  <cp:lastModifiedBy>mbogdan</cp:lastModifiedBy>
  <cp:revision>55</cp:revision>
  <dcterms:created xsi:type="dcterms:W3CDTF">2025-10-07T10:05:54Z</dcterms:created>
  <dcterms:modified xsi:type="dcterms:W3CDTF">2026-02-23T09:18:01Z</dcterms:modified>
</cp:coreProperties>
</file>